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388" r:id="rId2"/>
    <p:sldId id="366" r:id="rId3"/>
    <p:sldId id="389" r:id="rId4"/>
    <p:sldId id="309" r:id="rId5"/>
    <p:sldId id="314" r:id="rId6"/>
    <p:sldId id="352" r:id="rId7"/>
    <p:sldId id="313" r:id="rId8"/>
    <p:sldId id="390" r:id="rId9"/>
    <p:sldId id="386" r:id="rId10"/>
    <p:sldId id="385" r:id="rId11"/>
    <p:sldId id="354" r:id="rId12"/>
    <p:sldId id="353" r:id="rId13"/>
    <p:sldId id="355" r:id="rId14"/>
    <p:sldId id="356" r:id="rId15"/>
    <p:sldId id="374" r:id="rId16"/>
    <p:sldId id="379" r:id="rId17"/>
    <p:sldId id="377" r:id="rId18"/>
    <p:sldId id="378" r:id="rId19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0" autoAdjust="0"/>
    <p:restoredTop sz="94660"/>
  </p:normalViewPr>
  <p:slideViewPr>
    <p:cSldViewPr>
      <p:cViewPr varScale="1">
        <p:scale>
          <a:sx n="108" d="100"/>
          <a:sy n="108" d="100"/>
        </p:scale>
        <p:origin x="840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0AD2330-8868-463C-B181-3A80F76623F3}"/>
    <pc:docChg chg="undo custSel addSld delSld modSld">
      <pc:chgData name="Anatoliy Kigel" userId="7432c6c4687b0a9c" providerId="LiveId" clId="{20AD2330-8868-463C-B181-3A80F76623F3}" dt="2021-03-10T18:27:20.234" v="23" actId="20577"/>
      <pc:docMkLst>
        <pc:docMk/>
      </pc:docMkLst>
      <pc:sldChg chg="modSp mod">
        <pc:chgData name="Anatoliy Kigel" userId="7432c6c4687b0a9c" providerId="LiveId" clId="{20AD2330-8868-463C-B181-3A80F76623F3}" dt="2021-03-10T18:27:20.234" v="23" actId="20577"/>
        <pc:sldMkLst>
          <pc:docMk/>
          <pc:sldMk cId="68989562" sldId="379"/>
        </pc:sldMkLst>
        <pc:spChg chg="mod">
          <ac:chgData name="Anatoliy Kigel" userId="7432c6c4687b0a9c" providerId="LiveId" clId="{20AD2330-8868-463C-B181-3A80F76623F3}" dt="2021-03-10T18:27:20.234" v="23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add del">
        <pc:chgData name="Anatoliy Kigel" userId="7432c6c4687b0a9c" providerId="LiveId" clId="{20AD2330-8868-463C-B181-3A80F76623F3}" dt="2021-03-10T18:27:03.152" v="2" actId="47"/>
        <pc:sldMkLst>
          <pc:docMk/>
          <pc:sldMk cId="3522936592" sldId="387"/>
        </pc:sldMkLst>
      </pc:sldChg>
    </pc:docChg>
  </pc:docChgLst>
  <pc:docChgLst>
    <pc:chgData name="Anatoliy Kigel" userId="7432c6c4687b0a9c" providerId="LiveId" clId="{6FB897E8-8759-4056-AA44-646D7EF54F45}"/>
    <pc:docChg chg="custSel addSld modSld">
      <pc:chgData name="Anatoliy Kigel" userId="7432c6c4687b0a9c" providerId="LiveId" clId="{6FB897E8-8759-4056-AA44-646D7EF54F45}" dt="2021-06-09T18:40:17.424" v="13" actId="313"/>
      <pc:docMkLst>
        <pc:docMk/>
      </pc:docMkLst>
      <pc:sldChg chg="modSp mod">
        <pc:chgData name="Anatoliy Kigel" userId="7432c6c4687b0a9c" providerId="LiveId" clId="{6FB897E8-8759-4056-AA44-646D7EF54F45}" dt="2021-06-09T18:40:06.242" v="7" actId="20577"/>
        <pc:sldMkLst>
          <pc:docMk/>
          <pc:sldMk cId="68989562" sldId="379"/>
        </pc:sldMkLst>
        <pc:spChg chg="mod">
          <ac:chgData name="Anatoliy Kigel" userId="7432c6c4687b0a9c" providerId="LiveId" clId="{6FB897E8-8759-4056-AA44-646D7EF54F45}" dt="2021-06-09T18:40:06.242" v="7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modSp add mod">
        <pc:chgData name="Anatoliy Kigel" userId="7432c6c4687b0a9c" providerId="LiveId" clId="{6FB897E8-8759-4056-AA44-646D7EF54F45}" dt="2021-06-09T18:40:17.424" v="13" actId="313"/>
        <pc:sldMkLst>
          <pc:docMk/>
          <pc:sldMk cId="3522936592" sldId="387"/>
        </pc:sldMkLst>
        <pc:spChg chg="mod">
          <ac:chgData name="Anatoliy Kigel" userId="7432c6c4687b0a9c" providerId="LiveId" clId="{6FB897E8-8759-4056-AA44-646D7EF54F45}" dt="2021-06-09T18:40:17.424" v="13" actId="313"/>
          <ac:spMkLst>
            <pc:docMk/>
            <pc:sldMk cId="3522936592" sldId="387"/>
            <ac:spMk id="10" creationId="{00000000-0000-0000-0000-000000000000}"/>
          </ac:spMkLst>
        </pc:spChg>
      </pc:sldChg>
    </pc:docChg>
  </pc:docChgLst>
  <pc:docChgLst>
    <pc:chgData name="Anatoliy Kigel" userId="7432c6c4687b0a9c" providerId="LiveId" clId="{8576F4FA-5BBC-47DE-A05C-AA2A12C8E88A}"/>
    <pc:docChg chg="delSld">
      <pc:chgData name="Anatoliy Kigel" userId="7432c6c4687b0a9c" providerId="LiveId" clId="{8576F4FA-5BBC-47DE-A05C-AA2A12C8E88A}" dt="2021-11-19T11:13:35.917" v="0" actId="47"/>
      <pc:docMkLst>
        <pc:docMk/>
      </pc:docMkLst>
      <pc:sldChg chg="del">
        <pc:chgData name="Anatoliy Kigel" userId="7432c6c4687b0a9c" providerId="LiveId" clId="{8576F4FA-5BBC-47DE-A05C-AA2A12C8E88A}" dt="2021-11-19T11:13:35.917" v="0" actId="47"/>
        <pc:sldMkLst>
          <pc:docMk/>
          <pc:sldMk cId="3522936592" sldId="387"/>
        </pc:sldMkLst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19.11.2021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30248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3169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E6AC4-C3FE-4E70-88D1-136405B25267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5949-5AE9-41F1-B18C-DA1006B0E8CC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C227C-94C5-4BA1-A89C-1C7570144B22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2E168-B245-4D8D-8538-B29990DBF87B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DAF6E-7007-4E61-B36E-794BF232B234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41DD-FE72-44AA-B946-B70892F1F5B7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DC7C-6CC4-4D1F-A21B-A650800E0532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753FA-BE70-4E9D-A1A2-A798C2E22C2C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9D1B-A194-48C6-B5A1-4C29D0F81227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C5B78-3AEE-4E8C-84A2-DF8B252C6B7D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6AC05-7690-4D29-B090-15CFA8055B58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8AB5-85A2-4D58-9351-A198925B541D}" type="datetime1">
              <a:rPr lang="uk-UA" smtClean="0"/>
              <a:pPr/>
              <a:t>19.11.2021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youtu.be/g4F2DLtPVv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b="1" dirty="0">
                <a:solidFill>
                  <a:srgbClr val="FFFF00"/>
                </a:solidFill>
                <a:latin typeface="+mj-lt"/>
              </a:rPr>
              <a:t>J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ava</a:t>
            </a:r>
            <a:r>
              <a:rPr lang="en-US" sz="4400" b="1" dirty="0">
                <a:solidFill>
                  <a:srgbClr val="FFFF00"/>
                </a:solidFill>
                <a:latin typeface="+mj-lt"/>
              </a:rPr>
              <a:t>S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cript: </a:t>
            </a:r>
            <a:r>
              <a:rPr lang="ru-RU" sz="4400" b="1" dirty="0">
                <a:solidFill>
                  <a:schemeClr val="bg1"/>
                </a:solidFill>
                <a:latin typeface="+mj-lt"/>
              </a:rPr>
              <a:t>массивы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/WEB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087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4. </a:t>
            </a:r>
            <a:r>
              <a:rPr lang="ru-RU" sz="6000" b="1" dirty="0"/>
              <a:t>Алгоритмы обработки </a:t>
            </a:r>
            <a:br>
              <a:rPr lang="en-US" sz="6000" b="1" dirty="0"/>
            </a:br>
            <a:r>
              <a:rPr lang="ru-RU" sz="6000" b="1" dirty="0"/>
              <a:t>набора данных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7844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" y="683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Немного практики: базовые алгоритмы работы с данными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9326"/>
            <a:ext cx="12192000" cy="2331538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67408" y="5157192"/>
            <a:ext cx="10225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/array-template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708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8398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Базовые алгоритмы работы с данными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23593" y="2132856"/>
            <a:ext cx="7416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3200" dirty="0"/>
              <a:t>Поиск максимального (минимального) элемента</a:t>
            </a:r>
            <a:r>
              <a:rPr lang="en-US" sz="3200" dirty="0"/>
              <a:t>,</a:t>
            </a:r>
            <a:r>
              <a:rPr lang="ru-RU" sz="3200" dirty="0"/>
              <a:t> среднего</a:t>
            </a:r>
            <a:r>
              <a:rPr lang="en-US" sz="3200" dirty="0"/>
              <a:t> </a:t>
            </a:r>
            <a:r>
              <a:rPr lang="ru-RU" sz="3200" dirty="0"/>
              <a:t>значения;</a:t>
            </a:r>
          </a:p>
          <a:p>
            <a:pPr marL="342900" indent="-342900">
              <a:buAutoNum type="arabicPeriod"/>
            </a:pPr>
            <a:r>
              <a:rPr lang="ru-RU" sz="3200" dirty="0"/>
              <a:t> Создание нового набора данных (массива) на основе имающегося;</a:t>
            </a:r>
            <a:endParaRPr lang="en-US" sz="3200" dirty="0"/>
          </a:p>
          <a:p>
            <a:r>
              <a:rPr lang="en-US" sz="3200" dirty="0"/>
              <a:t>			       ...</a:t>
            </a:r>
            <a:endParaRPr lang="ru-R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844243" y="5085184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В некоторых задачах взаиморасположение элементов может влиять на результат, а в некоторых нет. </a:t>
            </a:r>
            <a:endParaRPr lang="uk-UA" i="1" dirty="0"/>
          </a:p>
        </p:txBody>
      </p:sp>
    </p:spTree>
    <p:extLst>
      <p:ext uri="{BB962C8B-B14F-4D97-AF65-F5344CB8AC3E}">
        <p14:creationId xmlns:p14="http://schemas.microsoft.com/office/powerpoint/2010/main" val="2076045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711624" y="1268760"/>
            <a:ext cx="6840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400" i="1" dirty="0"/>
              <a:t>Поиск максимального (минимального) элемента и среднеарифметического</a:t>
            </a:r>
            <a:r>
              <a:rPr lang="en-US" sz="2400" i="1" dirty="0"/>
              <a:t> </a:t>
            </a:r>
            <a:r>
              <a:rPr lang="ru-RU" sz="2400" i="1" dirty="0"/>
              <a:t>значения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7" y="2564904"/>
            <a:ext cx="7820025" cy="7334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grpSp>
        <p:nvGrpSpPr>
          <p:cNvPr id="12" name="Группа 11"/>
          <p:cNvGrpSpPr/>
          <p:nvPr/>
        </p:nvGrpSpPr>
        <p:grpSpPr>
          <a:xfrm>
            <a:off x="2063552" y="4077072"/>
            <a:ext cx="2304256" cy="1844429"/>
            <a:chOff x="755576" y="3744811"/>
            <a:chExt cx="2389089" cy="1916437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502165" y="4869160"/>
              <a:ext cx="917168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max</a:t>
              </a:r>
              <a:endParaRPr lang="uk-UA" sz="1400" dirty="0"/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5015880" y="4077072"/>
            <a:ext cx="2304256" cy="1844429"/>
            <a:chOff x="755576" y="3744811"/>
            <a:chExt cx="2389089" cy="1916437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1533444" y="4869160"/>
              <a:ext cx="854611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min</a:t>
              </a:r>
              <a:endParaRPr lang="uk-UA" sz="1400" dirty="0"/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8040216" y="4077072"/>
            <a:ext cx="2304256" cy="1844429"/>
            <a:chOff x="755576" y="3744811"/>
            <a:chExt cx="2389089" cy="1916437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extBox 18"/>
            <p:cNvSpPr txBox="1"/>
            <p:nvPr/>
          </p:nvSpPr>
          <p:spPr>
            <a:xfrm>
              <a:off x="1595970" y="4869160"/>
              <a:ext cx="729560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avr</a:t>
              </a:r>
              <a:endParaRPr lang="uk-UA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2421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1653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1196752"/>
            <a:ext cx="121919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3200" i="1" dirty="0"/>
              <a:t>Создание нового набора данных на основе имеющегося набора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6" y="2060848"/>
            <a:ext cx="7410450" cy="5810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9576" y="5849069"/>
            <a:ext cx="7429500" cy="67627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7" name="Picture 5" descr="http://us.123rf.com/450wm/maxxyustas/maxxyustas1401/maxxyustas140100059/25276251-motorkonzept-getriebe-und-kolben-auf-weissem-hintergrund-3d.jpg"/>
          <p:cNvPicPr>
            <a:picLocks noChangeAspect="1" noChangeArrowheads="1"/>
          </p:cNvPicPr>
          <p:nvPr/>
        </p:nvPicPr>
        <p:blipFill>
          <a:blip r:embed="rId4" cstate="print"/>
          <a:srcRect t="15118" b="6299"/>
          <a:stretch>
            <a:fillRect/>
          </a:stretch>
        </p:blipFill>
        <p:spPr bwMode="auto">
          <a:xfrm>
            <a:off x="4881023" y="3332472"/>
            <a:ext cx="2207555" cy="1962746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2" name="Стрелка вниз 1"/>
          <p:cNvSpPr/>
          <p:nvPr/>
        </p:nvSpPr>
        <p:spPr>
          <a:xfrm>
            <a:off x="7680176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низ 12"/>
          <p:cNvSpPr/>
          <p:nvPr/>
        </p:nvSpPr>
        <p:spPr>
          <a:xfrm>
            <a:off x="3215680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92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Домашнее задание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667369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064552" y="6184550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3861048"/>
            <a:ext cx="11017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температуре в течении зимних месяцев. Необходимо подсчитать </a:t>
            </a:r>
            <a:r>
              <a:rPr lang="ru-RU" sz="2000" b="1" dirty="0"/>
              <a:t>сколько было замерзаний </a:t>
            </a:r>
            <a:r>
              <a:rPr lang="ru-RU" sz="2000" dirty="0"/>
              <a:t>в этот период (</a:t>
            </a:r>
            <a:r>
              <a:rPr lang="ru-RU" sz="2000" i="1" dirty="0"/>
              <a:t>замерзания это когда в какой-то день температура плюсовая, а на следующий минусовая</a:t>
            </a:r>
            <a:r>
              <a:rPr lang="ru-RU" sz="2000" dirty="0"/>
              <a:t>). 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Сложное задание: </a:t>
            </a:r>
            <a:r>
              <a:rPr lang="ru-RU" sz="2000" dirty="0"/>
              <a:t>определить какой </a:t>
            </a:r>
            <a:r>
              <a:rPr lang="ru-RU" sz="2000" b="1" dirty="0"/>
              <a:t>самый длинный </a:t>
            </a:r>
            <a:r>
              <a:rPr lang="ru-RU" sz="2000" dirty="0"/>
              <a:t>по продолжительности был </a:t>
            </a:r>
            <a:r>
              <a:rPr lang="ru-RU" sz="2000" b="1" dirty="0"/>
              <a:t>период заморозков </a:t>
            </a:r>
            <a:r>
              <a:rPr lang="ru-RU" sz="2000" dirty="0"/>
              <a:t>(</a:t>
            </a:r>
            <a:r>
              <a:rPr lang="ru-RU" sz="2000" i="1" dirty="0"/>
              <a:t>сколько дней подряд была температура ниже нуля</a:t>
            </a:r>
            <a:r>
              <a:rPr lang="ru-RU" sz="2000" dirty="0"/>
              <a:t>) 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1739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Домашнее задание</a:t>
            </a:r>
            <a:r>
              <a:rPr lang="en-US" sz="4800" b="1" dirty="0"/>
              <a:t> </a:t>
            </a:r>
            <a:r>
              <a:rPr lang="ru-RU" sz="4800" b="1" dirty="0"/>
              <a:t>«Заморозки»</a:t>
            </a:r>
            <a:r>
              <a:rPr lang="en-US" sz="4800" b="1" dirty="0"/>
              <a:t> </a:t>
            </a:r>
            <a:r>
              <a:rPr lang="en-US" sz="4800" b="1" dirty="0">
                <a:solidFill>
                  <a:srgbClr val="00B050"/>
                </a:solidFill>
              </a:rPr>
              <a:t>#B1</a:t>
            </a:r>
            <a:r>
              <a:rPr lang="en-US" sz="4800" b="1" dirty="0"/>
              <a:t> </a:t>
            </a:r>
            <a:endParaRPr lang="ru-RU" sz="4800" b="1" dirty="0">
              <a:solidFill>
                <a:srgbClr val="00B05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95400" y="5632792"/>
            <a:ext cx="1007491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/homework-template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124744"/>
            <a:ext cx="12210803" cy="2520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89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К следующему </a:t>
            </a:r>
          </a:p>
          <a:p>
            <a:pPr algn="ctr"/>
            <a:r>
              <a:rPr lang="ru-RU" sz="6600" b="1" dirty="0"/>
              <a:t>занятию…</a:t>
            </a:r>
            <a:endParaRPr lang="uk-UA" sz="6600" b="1" dirty="0"/>
          </a:p>
        </p:txBody>
      </p:sp>
    </p:spTree>
    <p:extLst>
      <p:ext uri="{BB962C8B-B14F-4D97-AF65-F5344CB8AC3E}">
        <p14:creationId xmlns:p14="http://schemas.microsoft.com/office/powerpoint/2010/main" val="3816145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352584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0" y="40466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/>
              <a:t>О Функциях</a:t>
            </a:r>
            <a:endParaRPr lang="ru-RU" sz="4000" i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40216" y="1822172"/>
            <a:ext cx="31683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rgbClr val="7030A0"/>
                </a:solidFill>
              </a:rPr>
              <a:t>Предварительные знания – лучший помощник</a:t>
            </a:r>
            <a:r>
              <a:rPr lang="ru-RU" sz="2400" dirty="0"/>
              <a:t> в обучении, поэтому к следующему занятию жду, что </a:t>
            </a:r>
            <a:r>
              <a:rPr lang="ru-RU" sz="2400" b="1" dirty="0">
                <a:solidFill>
                  <a:srgbClr val="00B050"/>
                </a:solidFill>
              </a:rPr>
              <a:t>посмотрите небольшой ролик о</a:t>
            </a:r>
            <a:r>
              <a:rPr lang="en-US" sz="2400" b="1" dirty="0">
                <a:solidFill>
                  <a:srgbClr val="00B050"/>
                </a:solidFill>
              </a:rPr>
              <a:t> </a:t>
            </a:r>
            <a:r>
              <a:rPr lang="ru-RU" sz="2400" b="1" dirty="0">
                <a:solidFill>
                  <a:srgbClr val="00B050"/>
                </a:solidFill>
              </a:rPr>
              <a:t>функциях.</a:t>
            </a:r>
            <a:endParaRPr lang="uk-UA" sz="2400" dirty="0">
              <a:solidFill>
                <a:srgbClr val="00B05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079776" y="5877272"/>
            <a:ext cx="41395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hlinkClick r:id="rId2"/>
              </a:rPr>
              <a:t>https://youtu.be/g4F2DLtPVv4</a:t>
            </a:r>
            <a:endParaRPr lang="uk-UA" sz="2400" b="1" dirty="0"/>
          </a:p>
        </p:txBody>
      </p:sp>
      <p:pic>
        <p:nvPicPr>
          <p:cNvPr id="1026" name="Picture 2" descr="Ð ÐµÐ·ÑÐ»ÑÑÐ°Ñ Ð¿Ð¾ÑÑÐºÑ Ð·Ð¾Ð±ÑÐ°Ð¶ÐµÐ½Ñ Ð·Ð° Ð·Ð°Ð¿Ð¸ÑÐ¾Ð¼ &quot;functions programming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1196752"/>
            <a:ext cx="4320480" cy="4271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560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1. Массивы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277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755993"/>
            <a:ext cx="2874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/>
              <a:t>Массивы / </a:t>
            </a:r>
            <a:r>
              <a:rPr lang="en-US" sz="2800" b="1" dirty="0"/>
              <a:t>Arrays</a:t>
            </a:r>
            <a:endParaRPr lang="ru-RU" sz="28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103499" y="2204864"/>
            <a:ext cx="28010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Массив</a:t>
            </a:r>
            <a:r>
              <a:rPr lang="ru-RU" sz="2400" dirty="0"/>
              <a:t> – это нумерованный набор значений </a:t>
            </a:r>
            <a:br>
              <a:rPr lang="ru-RU" sz="2400" dirty="0"/>
            </a:br>
            <a:r>
              <a:rPr lang="ru-RU" sz="2400" i="1" dirty="0"/>
              <a:t>(по сути много переменной с номерками внутри одной «большой»)</a:t>
            </a:r>
            <a:r>
              <a:rPr lang="ru-RU" sz="2400" dirty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278119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1081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-96688" y="25877"/>
            <a:ext cx="12288688" cy="1143000"/>
          </a:xfrm>
        </p:spPr>
        <p:txBody>
          <a:bodyPr/>
          <a:lstStyle/>
          <a:p>
            <a:r>
              <a:rPr lang="ru-RU" b="1" dirty="0"/>
              <a:t>Массивы / </a:t>
            </a:r>
            <a:r>
              <a:rPr lang="en-US" b="1" dirty="0"/>
              <a:t>Arrays</a:t>
            </a:r>
            <a:endParaRPr lang="uk-UA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49213" y="5140349"/>
            <a:ext cx="102393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Массив</a:t>
            </a:r>
            <a:r>
              <a:rPr lang="ru-RU" sz="2800" dirty="0"/>
              <a:t> – это нумерованный набор значений </a:t>
            </a:r>
            <a:br>
              <a:rPr lang="ru-RU" sz="2800" dirty="0"/>
            </a:br>
            <a:r>
              <a:rPr lang="ru-RU" sz="2800" i="1" dirty="0"/>
              <a:t>(по сути </a:t>
            </a:r>
            <a:r>
              <a:rPr lang="en-US" sz="2800" i="1" dirty="0"/>
              <a:t>- </a:t>
            </a:r>
            <a:r>
              <a:rPr lang="ru-RU" sz="2800" i="1" dirty="0"/>
              <a:t>много переменных, с номерками, внутри одной «большой» </a:t>
            </a:r>
            <a:r>
              <a:rPr lang="ru-RU" sz="2800" i="1" dirty="0" err="1"/>
              <a:t>перемнной</a:t>
            </a:r>
            <a:r>
              <a:rPr lang="ru-RU" sz="2800" i="1" dirty="0"/>
              <a:t>)</a:t>
            </a:r>
            <a:r>
              <a:rPr lang="ru-RU" sz="2800" dirty="0"/>
              <a:t>.</a:t>
            </a:r>
            <a:endParaRPr lang="uk-UA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13" y="1145059"/>
            <a:ext cx="10239375" cy="36766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22850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20336" y="719698"/>
            <a:ext cx="27320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500" b="1" dirty="0"/>
              <a:t>Массивы / </a:t>
            </a:r>
            <a:r>
              <a:rPr lang="en-US" sz="2500" b="1" dirty="0"/>
              <a:t>Arrays</a:t>
            </a:r>
            <a:endParaRPr lang="ru-RU" sz="2500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120336" y="1628800"/>
            <a:ext cx="27320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, в </a:t>
            </a:r>
            <a:r>
              <a:rPr lang="en-US" b="1" dirty="0"/>
              <a:t>JavaScript</a:t>
            </a:r>
            <a:r>
              <a:rPr lang="ru-RU" dirty="0"/>
              <a:t>, динамическая структура данных. У массива есть понятие длинны (которую в любой момент можно узнать через свойство </a:t>
            </a:r>
            <a:r>
              <a:rPr lang="en-US" b="1" dirty="0" err="1"/>
              <a:t>array.length</a:t>
            </a:r>
            <a:r>
              <a:rPr lang="ru-RU" dirty="0"/>
              <a:t>)</a:t>
            </a:r>
            <a:r>
              <a:rPr lang="en-US" dirty="0"/>
              <a:t>. </a:t>
            </a:r>
            <a:r>
              <a:rPr lang="ru-RU" dirty="0"/>
              <a:t>К ним можно добавлять элементы при помощи методов </a:t>
            </a:r>
            <a:r>
              <a:rPr lang="en-US" b="1" dirty="0" err="1"/>
              <a:t>array.push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array.unshift</a:t>
            </a:r>
            <a:r>
              <a:rPr lang="en-US" b="1" dirty="0"/>
              <a:t>()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или же удалять, задействовав </a:t>
            </a:r>
            <a:r>
              <a:rPr lang="en-US" b="1" dirty="0" err="1"/>
              <a:t>array.pop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array.shift</a:t>
            </a:r>
            <a:r>
              <a:rPr lang="en-US" b="1" dirty="0"/>
              <a:t>()</a:t>
            </a:r>
            <a:r>
              <a:rPr lang="en-US" dirty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2844"/>
            <a:ext cx="8892835" cy="68708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2. Цикл </a:t>
            </a:r>
            <a:r>
              <a:rPr lang="en-US" sz="7200" b="1" dirty="0"/>
              <a:t>for</a:t>
            </a:r>
            <a:r>
              <a:rPr lang="ru-RU" sz="7200" b="1" dirty="0"/>
              <a:t> и массивы</a:t>
            </a:r>
          </a:p>
        </p:txBody>
      </p:sp>
    </p:spTree>
    <p:extLst>
      <p:ext uri="{BB962C8B-B14F-4D97-AF65-F5344CB8AC3E}">
        <p14:creationId xmlns:p14="http://schemas.microsoft.com/office/powerpoint/2010/main" val="6238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260648"/>
            <a:ext cx="12192000" cy="765705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>
                <a:solidFill>
                  <a:srgbClr val="00B050"/>
                </a:solidFill>
              </a:rPr>
              <a:t>for</a:t>
            </a:r>
            <a:r>
              <a:rPr lang="en-US" sz="3600" b="1" dirty="0"/>
              <a:t> </a:t>
            </a:r>
            <a:r>
              <a:rPr lang="uk-UA" sz="3600" b="1" dirty="0"/>
              <a:t>и </a:t>
            </a:r>
            <a:r>
              <a:rPr lang="ru-RU" sz="3600" b="1" dirty="0"/>
              <a:t>перебор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19262" y="5013176"/>
            <a:ext cx="8753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Цикл </a:t>
            </a:r>
            <a:r>
              <a:rPr lang="en-US" sz="2000" b="1" dirty="0"/>
              <a:t>for</a:t>
            </a:r>
            <a:r>
              <a:rPr lang="en-US" sz="2000" dirty="0"/>
              <a:t> </a:t>
            </a:r>
            <a:r>
              <a:rPr lang="ru-RU" sz="2000" dirty="0"/>
              <a:t>удобен для тех случаев, когда заранее известно (</a:t>
            </a:r>
            <a:r>
              <a:rPr lang="ru-RU" sz="2000" i="1" dirty="0"/>
              <a:t>или можно просчитать на основе уже имеющихся данных</a:t>
            </a:r>
            <a:r>
              <a:rPr lang="ru-RU" sz="2000" dirty="0"/>
              <a:t>), сколько раз нужно будет повторить то или иное действие. Например: </a:t>
            </a:r>
            <a:r>
              <a:rPr lang="ru-RU" sz="2000" b="1" dirty="0"/>
              <a:t>перебор и обработка элементов массивов</a:t>
            </a:r>
            <a:r>
              <a:rPr lang="ru-RU" sz="2000" dirty="0"/>
              <a:t>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340768"/>
            <a:ext cx="8753475" cy="3114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3</a:t>
            </a:r>
            <a:r>
              <a:rPr lang="ru-RU" sz="7200" b="1" dirty="0"/>
              <a:t>. Цикл </a:t>
            </a:r>
            <a:r>
              <a:rPr lang="en-US" sz="7200" b="1" dirty="0"/>
              <a:t>for-of</a:t>
            </a:r>
            <a:endParaRPr lang="ru-RU" sz="7200" b="1" dirty="0"/>
          </a:p>
        </p:txBody>
      </p:sp>
    </p:spTree>
    <p:extLst>
      <p:ext uri="{BB962C8B-B14F-4D97-AF65-F5344CB8AC3E}">
        <p14:creationId xmlns:p14="http://schemas.microsoft.com/office/powerpoint/2010/main" val="3128591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404664"/>
            <a:ext cx="12192000" cy="648072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/>
              <a:t>for-of </a:t>
            </a:r>
            <a:r>
              <a:rPr lang="ru-RU" sz="3600" b="1" dirty="0"/>
              <a:t>– перебор элементов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013176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Цикл </a:t>
            </a:r>
            <a:r>
              <a:rPr lang="en-US" sz="2800" b="1" dirty="0"/>
              <a:t>for-of</a:t>
            </a:r>
            <a:r>
              <a:rPr lang="en-US" sz="2800" dirty="0"/>
              <a:t> </a:t>
            </a:r>
            <a:r>
              <a:rPr lang="ru-RU" sz="2800" dirty="0"/>
              <a:t>удобен для тех случаев, когда нам необходимо перебрать все элементы массива, при этом их нумерация нам не важна.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484784"/>
            <a:ext cx="8553450" cy="3086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29275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4146</TotalTime>
  <Words>435</Words>
  <Application>Microsoft Office PowerPoint</Application>
  <PresentationFormat>Широкий екран</PresentationFormat>
  <Paragraphs>53</Paragraphs>
  <Slides>18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18</vt:i4>
      </vt:variant>
    </vt:vector>
  </HeadingPairs>
  <TitlesOfParts>
    <vt:vector size="21" baseType="lpstr">
      <vt:lpstr>Arial</vt:lpstr>
      <vt:lpstr>Calibri</vt:lpstr>
      <vt:lpstr>Тема Office</vt:lpstr>
      <vt:lpstr>Презентація PowerPoint</vt:lpstr>
      <vt:lpstr>Презентація PowerPoint</vt:lpstr>
      <vt:lpstr>Презентація PowerPoint</vt:lpstr>
      <vt:lpstr>Массивы / Arrays</vt:lpstr>
      <vt:lpstr>Презентація PowerPoint</vt:lpstr>
      <vt:lpstr>Презентація PowerPoint</vt:lpstr>
      <vt:lpstr>Цикл for и перебор массива</vt:lpstr>
      <vt:lpstr>Презентація PowerPoint</vt:lpstr>
      <vt:lpstr>Цикл for-of – перебор элементов массива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647</cp:revision>
  <dcterms:created xsi:type="dcterms:W3CDTF">2014-11-20T09:08:59Z</dcterms:created>
  <dcterms:modified xsi:type="dcterms:W3CDTF">2021-11-19T11:13:37Z</dcterms:modified>
</cp:coreProperties>
</file>

<file path=docProps/thumbnail.jpeg>
</file>